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4"/>
  </p:sldMasterIdLst>
  <p:notesMasterIdLst>
    <p:notesMasterId r:id="rId26"/>
  </p:notesMasterIdLst>
  <p:sldIdLst>
    <p:sldId id="262" r:id="rId5"/>
    <p:sldId id="261" r:id="rId6"/>
    <p:sldId id="260" r:id="rId7"/>
    <p:sldId id="263" r:id="rId8"/>
    <p:sldId id="265" r:id="rId9"/>
    <p:sldId id="264" r:id="rId10"/>
    <p:sldId id="266" r:id="rId11"/>
    <p:sldId id="267" r:id="rId12"/>
    <p:sldId id="269" r:id="rId13"/>
    <p:sldId id="279" r:id="rId14"/>
    <p:sldId id="271" r:id="rId15"/>
    <p:sldId id="272" r:id="rId16"/>
    <p:sldId id="280" r:id="rId17"/>
    <p:sldId id="284" r:id="rId18"/>
    <p:sldId id="286" r:id="rId19"/>
    <p:sldId id="287" r:id="rId20"/>
    <p:sldId id="282" r:id="rId21"/>
    <p:sldId id="278" r:id="rId22"/>
    <p:sldId id="288" r:id="rId23"/>
    <p:sldId id="289" r:id="rId24"/>
    <p:sldId id="290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92" autoAdjust="0"/>
    <p:restoredTop sz="86396" autoAdjust="0"/>
  </p:normalViewPr>
  <p:slideViewPr>
    <p:cSldViewPr>
      <p:cViewPr>
        <p:scale>
          <a:sx n="60" d="100"/>
          <a:sy n="60" d="100"/>
        </p:scale>
        <p:origin x="-1422" y="-1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1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8" d="100"/>
        <a:sy n="98" d="100"/>
      </p:scale>
      <p:origin x="0" y="217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C764AE-2BEF-4997-9E38-933DFD5E42C9}" type="datetimeFigureOut">
              <a:rPr lang="en-US" smtClean="0"/>
              <a:pPr/>
              <a:t>11/30/2011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AB027A-39CD-4ADA-B949-9D08E69C71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642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Trend across the country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B027A-39CD-4ADA-B949-9D08E69C7196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B027A-39CD-4ADA-B949-9D08E69C7196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B027A-39CD-4ADA-B949-9D08E69C7196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B027A-39CD-4ADA-B949-9D08E69C7196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B027A-39CD-4ADA-B949-9D08E69C7196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B027A-39CD-4ADA-B949-9D08E69C7196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The planning strategy has been encouraged for the social studies area during the K-3 study group.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B027A-39CD-4ADA-B949-9D08E69C7196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B027A-39CD-4ADA-B949-9D08E69C7196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Authentic assessment includes using higher order thinking,</a:t>
            </a:r>
            <a:r>
              <a:rPr lang="en-US" baseline="0" dirty="0" smtClean="0"/>
              <a:t> writing, and connecting social studies school knowledge to applications in the world outside of school.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B027A-39CD-4ADA-B949-9D08E69C7196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The planning strategy has been encouraged for the social studies area during the K-3 study group.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B027A-39CD-4ADA-B949-9D08E69C7196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Teachers need to: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Keep social studies issues-centered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Seize teachable moments through current events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Build global awareness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Honor multiple perspectives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B027A-39CD-4ADA-B949-9D08E69C7196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ltGray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black">
          <a:xfrm>
            <a:off x="762000" y="4038600"/>
            <a:ext cx="7772400" cy="990600"/>
          </a:xfrm>
          <a:effectLst>
            <a:outerShdw dist="53882" dir="2700000" algn="ctr" rotWithShape="0">
              <a:srgbClr val="000000"/>
            </a:outerShdw>
          </a:effectLst>
        </p:spPr>
        <p:txBody>
          <a:bodyPr/>
          <a:lstStyle>
            <a:lvl1pPr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1371600" y="5105400"/>
            <a:ext cx="6400800" cy="685800"/>
          </a:xfrm>
        </p:spPr>
        <p:txBody>
          <a:bodyPr/>
          <a:lstStyle>
            <a:lvl1pPr marL="0" indent="0" algn="ctr">
              <a:buFontTx/>
              <a:buNone/>
              <a:defRPr sz="28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 bwMode="black">
          <a:xfrm>
            <a:off x="457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fld id="{73F12541-9B05-41C6-9ADA-4A2C9F4B1440}" type="datetimeFigureOut">
              <a:rPr lang="en-US" smtClean="0"/>
              <a:pPr/>
              <a:t>11/30/2011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black">
          <a:xfrm>
            <a:off x="3124200" y="6245225"/>
            <a:ext cx="2895600" cy="476250"/>
          </a:xfrm>
        </p:spPr>
        <p:txBody>
          <a:bodyPr/>
          <a:lstStyle>
            <a:lvl1pPr>
              <a:defRPr smtClean="0"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black"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fld id="{346C91AE-D053-46CC-B440-E3810728B2C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12541-9B05-41C6-9ADA-4A2C9F4B1440}" type="datetimeFigureOut">
              <a:rPr lang="en-US" smtClean="0"/>
              <a:pPr/>
              <a:t>11/30/2011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6C91AE-D053-46CC-B440-E3810728B2C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12541-9B05-41C6-9ADA-4A2C9F4B1440}" type="datetimeFigureOut">
              <a:rPr lang="en-US" smtClean="0"/>
              <a:pPr/>
              <a:t>11/30/2011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6C91AE-D053-46CC-B440-E3810728B2C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edg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lvl="0"/>
            <a:r>
              <a:rPr lang="en-US" noProof="0" dirty="0" smtClean="0"/>
              <a:t>Click icon to add table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12541-9B05-41C6-9ADA-4A2C9F4B1440}" type="datetimeFigureOut">
              <a:rPr lang="en-US" smtClean="0"/>
              <a:pPr/>
              <a:t>11/30/2011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6C91AE-D053-46CC-B440-E3810728B2C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12541-9B05-41C6-9ADA-4A2C9F4B1440}" type="datetimeFigureOut">
              <a:rPr lang="en-US" smtClean="0"/>
              <a:pPr/>
              <a:t>11/30/2011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6C91AE-D053-46CC-B440-E3810728B2C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12541-9B05-41C6-9ADA-4A2C9F4B1440}" type="datetimeFigureOut">
              <a:rPr lang="en-US" smtClean="0"/>
              <a:pPr/>
              <a:t>11/30/2011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6C91AE-D053-46CC-B440-E3810728B2C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12541-9B05-41C6-9ADA-4A2C9F4B1440}" type="datetimeFigureOut">
              <a:rPr lang="en-US" smtClean="0"/>
              <a:pPr/>
              <a:t>11/30/2011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6C91AE-D053-46CC-B440-E3810728B2C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12541-9B05-41C6-9ADA-4A2C9F4B1440}" type="datetimeFigureOut">
              <a:rPr lang="en-US" smtClean="0"/>
              <a:pPr/>
              <a:t>11/30/2011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6C91AE-D053-46CC-B440-E3810728B2C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12541-9B05-41C6-9ADA-4A2C9F4B1440}" type="datetimeFigureOut">
              <a:rPr lang="en-US" smtClean="0"/>
              <a:pPr/>
              <a:t>11/30/2011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6C91AE-D053-46CC-B440-E3810728B2C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12541-9B05-41C6-9ADA-4A2C9F4B1440}" type="datetimeFigureOut">
              <a:rPr lang="en-US" smtClean="0"/>
              <a:pPr/>
              <a:t>11/30/2011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6C91AE-D053-46CC-B440-E3810728B2C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12541-9B05-41C6-9ADA-4A2C9F4B1440}" type="datetimeFigureOut">
              <a:rPr lang="en-US" smtClean="0"/>
              <a:pPr/>
              <a:t>11/30/2011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6C91AE-D053-46CC-B440-E3810728B2C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12541-9B05-41C6-9ADA-4A2C9F4B1440}" type="datetimeFigureOut">
              <a:rPr lang="en-US" smtClean="0"/>
              <a:pPr/>
              <a:t>11/30/2011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6C91AE-D053-46CC-B440-E3810728B2C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86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71842" dir="2700000" algn="ctr" rotWithShape="0">
              <a:srgbClr val="000000">
                <a:alpha val="50000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770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fld id="{73F12541-9B05-41C6-9ADA-4A2C9F4B1440}" type="datetimeFigureOut">
              <a:rPr lang="en-US" smtClean="0"/>
              <a:pPr/>
              <a:t>11/30/2011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289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fld id="{346C91AE-D053-46CC-B440-E3810728B2C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transition>
    <p:wedge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447800"/>
            <a:ext cx="55626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Social Studies LAC</a:t>
            </a:r>
          </a:p>
          <a:p>
            <a:pPr algn="ctr"/>
            <a:r>
              <a:rPr lang="en-US" sz="4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Report to ACT</a:t>
            </a:r>
          </a:p>
          <a:p>
            <a:pPr algn="ctr"/>
            <a:r>
              <a:rPr lang="en-US" sz="4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March 15, 2010</a:t>
            </a:r>
            <a:endParaRPr lang="en-US" sz="44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3429000" y="1447800"/>
            <a:ext cx="5105400" cy="1447800"/>
          </a:xfrm>
        </p:spPr>
        <p:txBody>
          <a:bodyPr/>
          <a:lstStyle/>
          <a:p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ISD 15…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762000" y="3810000"/>
            <a:ext cx="7391400" cy="2438400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The LAC developed UbD sample lessons for K-3 teachers which are posted on the OTL website for teacher use. </a:t>
            </a:r>
          </a:p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The LAC plans to utilize the UbD strategy to guide our next curriculum adoption.</a:t>
            </a:r>
          </a:p>
          <a:p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Relating Research to ISD 15 Instructional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Bringing the Curriculum to Life Through Instruction and Assessment:</a:t>
            </a:r>
            <a:endParaRPr lang="en-US" b="1" dirty="0" smtClean="0"/>
          </a:p>
          <a:p>
            <a:pPr>
              <a:buNone/>
            </a:pPr>
            <a:r>
              <a:rPr lang="en-US" sz="24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Research says that powerful social studies teaching is:</a:t>
            </a:r>
          </a:p>
          <a:p>
            <a:r>
              <a:rPr lang="en-US" sz="24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Meaningful</a:t>
            </a:r>
          </a:p>
          <a:p>
            <a:r>
              <a:rPr lang="en-US" sz="24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Integrated</a:t>
            </a:r>
          </a:p>
          <a:p>
            <a:r>
              <a:rPr lang="en-US" sz="24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Value based</a:t>
            </a:r>
          </a:p>
          <a:p>
            <a:r>
              <a:rPr lang="en-US" sz="24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Challenging</a:t>
            </a:r>
          </a:p>
          <a:p>
            <a:r>
              <a:rPr lang="en-US" sz="24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Active</a:t>
            </a:r>
          </a:p>
          <a:p>
            <a:pPr>
              <a:buNone/>
            </a:pPr>
            <a:r>
              <a:rPr lang="en-US" sz="24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				</a:t>
            </a:r>
            <a:r>
              <a:rPr lang="en-US" sz="20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(Checkley, 2008, Ch. 3)</a:t>
            </a:r>
          </a:p>
          <a:p>
            <a:pPr algn="r"/>
            <a:endParaRPr lang="en-US" sz="1800" dirty="0" smtClean="0"/>
          </a:p>
          <a:p>
            <a:endParaRPr lang="en-US" dirty="0" smtClean="0"/>
          </a:p>
          <a:p>
            <a:endParaRPr lang="en-US" sz="1050" dirty="0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Relating Research to ISD 15 Instructional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Bringing the Curriculum to Life Through Instruction and Assessment:</a:t>
            </a:r>
          </a:p>
          <a:p>
            <a:pPr>
              <a:buNone/>
            </a:pPr>
            <a:r>
              <a:rPr lang="en-US" sz="24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Social studies teachers need to :</a:t>
            </a:r>
          </a:p>
          <a:p>
            <a:r>
              <a:rPr lang="en-US" sz="24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Encourage a passionate pursuit of learning</a:t>
            </a:r>
          </a:p>
          <a:p>
            <a:r>
              <a:rPr lang="en-US" sz="24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Include real-world experiences</a:t>
            </a:r>
          </a:p>
          <a:p>
            <a:r>
              <a:rPr lang="en-US" sz="24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Incorporate project-based learning and simulations</a:t>
            </a:r>
          </a:p>
          <a:p>
            <a:r>
              <a:rPr lang="en-US" sz="24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Use authentic assessment to lead to deeper meaning</a:t>
            </a:r>
          </a:p>
          <a:p>
            <a:pPr>
              <a:buNone/>
            </a:pPr>
            <a:r>
              <a:rPr lang="en-US" sz="24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				</a:t>
            </a:r>
            <a:r>
              <a:rPr lang="en-US" sz="20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(Checkley, 2008, Ch. 3)</a:t>
            </a:r>
          </a:p>
          <a:p>
            <a:pPr algn="r"/>
            <a:endParaRPr lang="en-US" sz="1800" dirty="0" smtClean="0"/>
          </a:p>
          <a:p>
            <a:endParaRPr lang="en-US" dirty="0" smtClean="0"/>
          </a:p>
          <a:p>
            <a:endParaRPr lang="en-US" sz="1050" dirty="0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3429000" y="1447800"/>
            <a:ext cx="5105400" cy="1447800"/>
          </a:xfrm>
        </p:spPr>
        <p:txBody>
          <a:bodyPr/>
          <a:lstStyle/>
          <a:p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ISD 15…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762000" y="3810000"/>
            <a:ext cx="7391400" cy="2438400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Current elementary curriculum lacks focus on active learning, project-based learning, and simulations.</a:t>
            </a:r>
          </a:p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Secondary teachers are more successful in this area.</a:t>
            </a:r>
          </a:p>
          <a:p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Relating Research to ISD 15 Instructional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Students as Citizens and Activists:</a:t>
            </a:r>
          </a:p>
          <a:p>
            <a:pPr>
              <a:buNone/>
            </a:pP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Teachers need to: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Keep social studies issues-centered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Seize teachable moments through current events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Build global awareness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Honor multiple perspectives</a:t>
            </a:r>
          </a:p>
          <a:p>
            <a:pPr>
              <a:buNone/>
            </a:pPr>
            <a:r>
              <a:rPr lang="en-US" sz="20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				(Checkley, 2008, Ch. 4)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3657600"/>
            <a:ext cx="7391400" cy="2971800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Teachers are encouraged to integrate current event, issue-centered teaching.</a:t>
            </a:r>
          </a:p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The LAC is looking at ways that elementary students across the district could have access to current event information.</a:t>
            </a:r>
          </a:p>
          <a:p>
            <a:pPr algn="l">
              <a:buFont typeface="Arial" pitchFamily="34" charset="0"/>
              <a:buChar char="•"/>
            </a:pPr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Title 4"/>
          <p:cNvSpPr txBox="1">
            <a:spLocks/>
          </p:cNvSpPr>
          <p:nvPr/>
        </p:nvSpPr>
        <p:spPr bwMode="black">
          <a:xfrm>
            <a:off x="3429000" y="1447800"/>
            <a:ext cx="51054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000000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ISD 15…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Relating Research to ISD 15 Instructional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Implications for Professional Development</a:t>
            </a:r>
          </a:p>
          <a:p>
            <a:pPr>
              <a:buNone/>
            </a:pPr>
            <a:r>
              <a:rPr lang="en-US" sz="28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Teachers need to: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Break the paradigm of looking for activities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Instead consider instructional purpose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Determine the approach that will help students achieve instructional goals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Use resources, including technology, well</a:t>
            </a:r>
          </a:p>
          <a:p>
            <a:pPr>
              <a:buNone/>
            </a:pPr>
            <a:r>
              <a:rPr lang="en-US" sz="20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				(Checkley, 2008, Ch. 5)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3429000" y="1447800"/>
            <a:ext cx="5105400" cy="1447800"/>
          </a:xfrm>
        </p:spPr>
        <p:txBody>
          <a:bodyPr/>
          <a:lstStyle/>
          <a:p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ISD 15…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762000" y="3810000"/>
            <a:ext cx="7391400" cy="2438400"/>
          </a:xfrm>
        </p:spPr>
        <p:txBody>
          <a:bodyPr>
            <a:normAutofit fontScale="92500" lnSpcReduction="10000"/>
          </a:bodyPr>
          <a:lstStyle/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Curriculum planning and delivery is evolving toward a focus on the big idea.</a:t>
            </a:r>
          </a:p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The LAC will be encouraging the use of UbD in order to meet all standards.</a:t>
            </a:r>
          </a:p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The LAC will be investigating the variety of resources available to support UbD lessons.</a:t>
            </a:r>
          </a:p>
          <a:p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In Conclusion…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Curriculum maps addressing state standards are developed for all grade levels. </a:t>
            </a:r>
          </a:p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High school and middle school teachers are using best practice teaching.</a:t>
            </a:r>
          </a:p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Elementary teachers require resources to enhance best practice teaching.</a:t>
            </a:r>
          </a:p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Secondary teachers and students will be surveyed</a:t>
            </a:r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In Conclusion…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114800"/>
          </a:xfrm>
        </p:spPr>
        <p:txBody>
          <a:bodyPr/>
          <a:lstStyle/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Secondary LAC members will develop a survey for teachers and possibly students to be completed this spring.</a:t>
            </a:r>
          </a:p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Data to be collected includes: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Teacher and student perceptions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Current programming, including copyright dates, scope of courses, coverage of modern history</a:t>
            </a:r>
          </a:p>
          <a:p>
            <a:pPr>
              <a:buNone/>
            </a:pPr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10800000" flipH="1" flipV="1">
            <a:off x="609600" y="866001"/>
            <a:ext cx="8001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LAC Work 2009-2010</a:t>
            </a:r>
          </a:p>
          <a:p>
            <a:pPr algn="ctr"/>
            <a:r>
              <a:rPr lang="en-US" sz="36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Year One </a:t>
            </a:r>
          </a:p>
          <a:p>
            <a:pPr algn="ctr"/>
            <a:r>
              <a:rPr lang="en-US" sz="36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(continued from 2008-2009)</a:t>
            </a:r>
          </a:p>
          <a:p>
            <a:pPr algn="ctr"/>
            <a:r>
              <a:rPr lang="en-US" sz="36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Best Practice and Data Review</a:t>
            </a:r>
            <a:endParaRPr lang="en-US" sz="36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In Conclusion…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76799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The final step of our LAC will be to develop research-based questions that will guide the Year 2 Task: Review of Materials.</a:t>
            </a:r>
          </a:p>
          <a:p>
            <a:pPr>
              <a:buNone/>
            </a:pPr>
            <a:endParaRPr lang="en-US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>
              <a:buNone/>
            </a:pPr>
            <a:endParaRPr lang="en-US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>
              <a:buNone/>
            </a:pPr>
            <a:endParaRPr lang="en-US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>
              <a:buNone/>
            </a:pPr>
            <a:endParaRPr lang="en-US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>
              <a:buNone/>
            </a:pPr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In Conclusion…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76799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Thank you for supporting the teaching of Social Studies in ISD 15.</a:t>
            </a:r>
          </a:p>
          <a:p>
            <a:pPr>
              <a:buNone/>
            </a:pPr>
            <a:endParaRPr lang="en-US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>
              <a:buNone/>
            </a:pPr>
            <a:r>
              <a:rPr lang="en-US" sz="20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Source: Checkley, K. (2008). </a:t>
            </a:r>
            <a:r>
              <a:rPr lang="en-US" sz="2000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Priorities in Practice-The Essentials of Social Studies, Grades K-8: Effective Curriculum, Instruction, and Assessment. </a:t>
            </a:r>
            <a:r>
              <a:rPr lang="en-US" sz="20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Alexandria, VA: Association for Supervision and Curriculum Development.</a:t>
            </a:r>
          </a:p>
          <a:p>
            <a:pPr>
              <a:buNone/>
            </a:pPr>
            <a:endParaRPr lang="en-US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>
              <a:buNone/>
            </a:pPr>
            <a:endParaRPr lang="en-US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>
              <a:buNone/>
            </a:pPr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868362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accent1"/>
                </a:solidFill>
              </a:rPr>
              <a:t>Upcoming Steps in Adoption Cycle</a:t>
            </a:r>
            <a:endParaRPr lang="en-US" sz="3600" dirty="0">
              <a:solidFill>
                <a:schemeClr val="accent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600200"/>
                <a:gridCol w="5105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School 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Cycle</a:t>
                      </a:r>
                      <a:r>
                        <a:rPr lang="en-US" baseline="0" dirty="0" smtClean="0"/>
                        <a:t> 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Task Assigned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2010/2011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Year 2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Review materials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2011/2012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Year 3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Pilot and/or develop materials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2012/2013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Year</a:t>
                      </a:r>
                      <a:r>
                        <a:rPr lang="en-US" b="1" baseline="0" dirty="0" smtClean="0"/>
                        <a:t> 4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Alignment of standards/plan implementation/purchase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2013/2014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Year 5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Implementation of materials/standards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2014/2015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Year 6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Assessment and refinement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accent1"/>
                </a:solidFill>
              </a:rPr>
              <a:t>Year 1 Task: Best Practice and Data Review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533399"/>
          </a:xfrm>
        </p:spPr>
        <p:txBody>
          <a:bodyPr/>
          <a:lstStyle/>
          <a:p>
            <a:pPr algn="ctr">
              <a:buNone/>
            </a:pPr>
            <a:r>
              <a:rPr lang="en-US" sz="2800" b="1" dirty="0" smtClean="0">
                <a:solidFill>
                  <a:schemeClr val="accent1"/>
                </a:solidFill>
              </a:rPr>
              <a:t>Four tasks to complete: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90600" y="2362200"/>
          <a:ext cx="7315200" cy="2011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7315200"/>
              </a:tblGrid>
              <a:tr h="187372">
                <a:tc>
                  <a:txBody>
                    <a:bodyPr/>
                    <a:lstStyle/>
                    <a:p>
                      <a:r>
                        <a:rPr lang="en-US" b="1" dirty="0" smtClean="0"/>
                        <a:t>1.  Review current research and instructional best practices.</a:t>
                      </a:r>
                      <a:endParaRPr lang="en-US" b="1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2.  Review district and school data and identify trends.</a:t>
                      </a:r>
                    </a:p>
                  </a:txBody>
                  <a:tcPr/>
                </a:tc>
              </a:tr>
              <a:tr h="193833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r>
                        <a:rPr lang="en-US" b="1" dirty="0" smtClean="0"/>
                        <a:t>3.  Determine what is working well and not working well according to the research.</a:t>
                      </a:r>
                      <a:endParaRPr lang="en-US" b="1" dirty="0"/>
                    </a:p>
                  </a:txBody>
                  <a:tcPr/>
                </a:tc>
              </a:tr>
              <a:tr h="193833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r>
                        <a:rPr lang="en-US" b="1" dirty="0" smtClean="0"/>
                        <a:t>4.</a:t>
                      </a:r>
                      <a:r>
                        <a:rPr lang="en-US" b="1" baseline="0" dirty="0" smtClean="0"/>
                        <a:t>  </a:t>
                      </a:r>
                      <a:r>
                        <a:rPr lang="en-US" b="1" dirty="0" smtClean="0"/>
                        <a:t>Develop a list of research-based questions that will guide the LAC through the review process.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Task Progress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" y="1295400"/>
          <a:ext cx="8686800" cy="495631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3810000"/>
                <a:gridCol w="48768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Tasks to Accomplish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Progress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19219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b="1" dirty="0" smtClean="0"/>
                        <a:t>Review current research and instructional best practices.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baseline="0" dirty="0" smtClean="0"/>
                        <a:t>LAC read and discussed </a:t>
                      </a:r>
                      <a:r>
                        <a:rPr lang="en-US" b="1" u="sng" baseline="0" dirty="0" smtClean="0"/>
                        <a:t>The Essentials of Social Studies, Grades K-8</a:t>
                      </a:r>
                      <a:r>
                        <a:rPr lang="en-US" b="1" u="none" baseline="0" dirty="0" smtClean="0"/>
                        <a:t> by Kathy Checkley during the last school year.</a:t>
                      </a:r>
                      <a:endParaRPr lang="en-US" b="1" dirty="0"/>
                    </a:p>
                  </a:txBody>
                  <a:tcPr/>
                </a:tc>
              </a:tr>
              <a:tr h="689869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r>
                        <a:rPr lang="en-US" b="1" dirty="0" smtClean="0"/>
                        <a:t>2.  Review district and school data and identify trends.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Secondary</a:t>
                      </a:r>
                      <a:r>
                        <a:rPr lang="en-US" b="1" baseline="0" dirty="0" smtClean="0"/>
                        <a:t> teachers will be surveyed during April. Elementary trends have been discussed with issues identified.</a:t>
                      </a:r>
                      <a:endParaRPr lang="en-US" b="1" dirty="0" smtClean="0"/>
                    </a:p>
                  </a:txBody>
                  <a:tcPr/>
                </a:tc>
              </a:tr>
              <a:tr h="948569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r>
                        <a:rPr lang="en-US" b="1" dirty="0" smtClean="0"/>
                        <a:t>3.  Determine what is working well and not working well according to the research.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The LAC has identified</a:t>
                      </a:r>
                      <a:r>
                        <a:rPr lang="en-US" b="1" baseline="0" dirty="0" smtClean="0"/>
                        <a:t> successes and areas that need improvement according to our research. More information will come upon completion of the secondary teacher survey.</a:t>
                      </a:r>
                      <a:endParaRPr lang="en-US" b="1" dirty="0"/>
                    </a:p>
                  </a:txBody>
                  <a:tcPr/>
                </a:tc>
              </a:tr>
              <a:tr h="120727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r>
                        <a:rPr lang="en-US" b="1" dirty="0" smtClean="0"/>
                        <a:t>4.  Develop a list of research-based questions that will guide the LAC through the review process.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In</a:t>
                      </a:r>
                      <a:r>
                        <a:rPr lang="en-US" b="1" baseline="0" dirty="0" smtClean="0"/>
                        <a:t> progress; will be accomplished before the LAC adjourns for the summer.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Relating Research to ISD 15 Instructional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3886200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Trends in Social Studies Educatio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n:</a:t>
            </a:r>
            <a:endParaRPr lang="en-US" dirty="0" smtClean="0"/>
          </a:p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Teaching of social studies is being squeezed out of the curriculum </a:t>
            </a:r>
          </a:p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Especially true in the primary grades </a:t>
            </a:r>
          </a:p>
          <a:p>
            <a:pPr algn="r">
              <a:buNone/>
            </a:pPr>
            <a:r>
              <a:rPr lang="en-US" sz="24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(Checkley, 2008, Ch. 1)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3429000" y="1447800"/>
            <a:ext cx="5105400" cy="1447800"/>
          </a:xfrm>
        </p:spPr>
        <p:txBody>
          <a:bodyPr/>
          <a:lstStyle/>
          <a:p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ISD 15…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762000" y="3505200"/>
            <a:ext cx="7391400" cy="3048000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Continues to provide essential social studies education from primary through secondary grades</a:t>
            </a:r>
          </a:p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K-3 Learning Initiative supports successful integration of social studies instruction into the K-3 classroom</a:t>
            </a:r>
          </a:p>
          <a:p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Relating Research to ISD 15 Instructional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5181600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en-US" sz="8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Standards and Themes in Social Studies:</a:t>
            </a:r>
            <a:endParaRPr lang="en-US" sz="8000" b="1" dirty="0" smtClean="0"/>
          </a:p>
          <a:p>
            <a:r>
              <a:rPr lang="en-US" sz="80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2010-2011 brings new grade specific state standards</a:t>
            </a:r>
          </a:p>
          <a:p>
            <a:r>
              <a:rPr lang="en-US" sz="80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Social studies standards include a tremendous amount of content.</a:t>
            </a:r>
          </a:p>
          <a:p>
            <a:r>
              <a:rPr lang="en-US" sz="80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“Curriculum and assessment gurus don’t ask, ‘What do we leave out?’ ” “We talk, instead, about the focus. ‘What are the power standards? What do you want every kid to know and do?’ ” </a:t>
            </a:r>
          </a:p>
          <a:p>
            <a:pPr>
              <a:buNone/>
            </a:pPr>
            <a:r>
              <a:rPr lang="en-US" sz="60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			Source: Peggy Altoff, President of NCSS</a:t>
            </a:r>
          </a:p>
          <a:p>
            <a:pPr>
              <a:buNone/>
            </a:pPr>
            <a:endParaRPr lang="en-US" sz="6000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>
              <a:buNone/>
            </a:pPr>
            <a:r>
              <a:rPr lang="en-US" sz="60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					</a:t>
            </a:r>
            <a:r>
              <a:rPr lang="en-US" sz="60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(Checkley, 2008, Ch. 2)</a:t>
            </a:r>
          </a:p>
          <a:p>
            <a:pPr algn="r">
              <a:buNone/>
            </a:pPr>
            <a:endParaRPr lang="en-US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endParaRPr lang="en-US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>
              <a:buNone/>
            </a:pPr>
            <a:r>
              <a:rPr lang="en-US" dirty="0" smtClean="0"/>
              <a:t>				</a:t>
            </a:r>
            <a:endParaRPr lang="en-US" sz="1050" dirty="0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Relating Research to ISD 15 Instructional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Standards and Themes in Social Studies:</a:t>
            </a:r>
            <a:endParaRPr lang="en-US" sz="2800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en-US" sz="28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NCSS standards task force recommends using Understanding by Design (UbD).</a:t>
            </a:r>
          </a:p>
          <a:p>
            <a:r>
              <a:rPr lang="en-US" sz="28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Teachers identify what they want students to know and be able to do.</a:t>
            </a:r>
          </a:p>
          <a:p>
            <a:r>
              <a:rPr lang="en-US" sz="28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Lessons and assessments are designed specifically to help students reach that endpoint.</a:t>
            </a:r>
          </a:p>
          <a:p>
            <a:pPr algn="r">
              <a:buNone/>
            </a:pPr>
            <a:endParaRPr lang="en-US" sz="2800" dirty="0" smtClean="0">
              <a:solidFill>
                <a:schemeClr val="accent5">
                  <a:lumMod val="40000"/>
                  <a:lumOff val="60000"/>
                </a:schemeClr>
              </a:solidFill>
            </a:endParaRPr>
          </a:p>
          <a:p>
            <a:pPr algn="r">
              <a:buNone/>
            </a:pPr>
            <a:r>
              <a:rPr lang="en-US" sz="28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(Checkley, 2008, Ch. 2)</a:t>
            </a:r>
          </a:p>
          <a:p>
            <a:pPr algn="r">
              <a:buNone/>
            </a:pPr>
            <a:endParaRPr lang="en-US" sz="2800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>
              <a:buNone/>
            </a:pPr>
            <a:endParaRPr lang="en-US" sz="1050" dirty="0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D_BusPres_01_TP01136794 ">
  <a:themeElements>
    <a:clrScheme name="GD_BusPres_01_TP01136794  3">
      <a:dk1>
        <a:srgbClr val="0000C0"/>
      </a:dk1>
      <a:lt1>
        <a:srgbClr val="FFFFFF"/>
      </a:lt1>
      <a:dk2>
        <a:srgbClr val="0066CC"/>
      </a:dk2>
      <a:lt2>
        <a:srgbClr val="9ADCF6"/>
      </a:lt2>
      <a:accent1>
        <a:srgbClr val="BE9932"/>
      </a:accent1>
      <a:accent2>
        <a:srgbClr val="2A99EC"/>
      </a:accent2>
      <a:accent3>
        <a:srgbClr val="AAB8E2"/>
      </a:accent3>
      <a:accent4>
        <a:srgbClr val="DADADA"/>
      </a:accent4>
      <a:accent5>
        <a:srgbClr val="DBCAAD"/>
      </a:accent5>
      <a:accent6>
        <a:srgbClr val="258AD6"/>
      </a:accent6>
      <a:hlink>
        <a:srgbClr val="70B040"/>
      </a:hlink>
      <a:folHlink>
        <a:srgbClr val="6B8ED3"/>
      </a:folHlink>
    </a:clrScheme>
    <a:fontScheme name="GD_BusPres_01_TP01136794 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D_BusPres_01_TP01136794  1">
        <a:dk1>
          <a:srgbClr val="000066"/>
        </a:dk1>
        <a:lt1>
          <a:srgbClr val="FFFFFF"/>
        </a:lt1>
        <a:dk2>
          <a:srgbClr val="006699"/>
        </a:dk2>
        <a:lt2>
          <a:srgbClr val="EEE378"/>
        </a:lt2>
        <a:accent1>
          <a:srgbClr val="69C828"/>
        </a:accent1>
        <a:accent2>
          <a:srgbClr val="E68B30"/>
        </a:accent2>
        <a:accent3>
          <a:srgbClr val="AAB8CA"/>
        </a:accent3>
        <a:accent4>
          <a:srgbClr val="DADADA"/>
        </a:accent4>
        <a:accent5>
          <a:srgbClr val="B9E0AC"/>
        </a:accent5>
        <a:accent6>
          <a:srgbClr val="D07D2A"/>
        </a:accent6>
        <a:hlink>
          <a:srgbClr val="0FAAE1"/>
        </a:hlink>
        <a:folHlink>
          <a:srgbClr val="547FE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D_BusPres_01_TP01136794  2">
        <a:dk1>
          <a:srgbClr val="0F4334"/>
        </a:dk1>
        <a:lt1>
          <a:srgbClr val="FFFFFF"/>
        </a:lt1>
        <a:dk2>
          <a:srgbClr val="43BD4C"/>
        </a:dk2>
        <a:lt2>
          <a:srgbClr val="F0F7BD"/>
        </a:lt2>
        <a:accent1>
          <a:srgbClr val="B2B838"/>
        </a:accent1>
        <a:accent2>
          <a:srgbClr val="E68B30"/>
        </a:accent2>
        <a:accent3>
          <a:srgbClr val="B0DBB2"/>
        </a:accent3>
        <a:accent4>
          <a:srgbClr val="DADADA"/>
        </a:accent4>
        <a:accent5>
          <a:srgbClr val="D5D8AE"/>
        </a:accent5>
        <a:accent6>
          <a:srgbClr val="D07D2A"/>
        </a:accent6>
        <a:hlink>
          <a:srgbClr val="3FB180"/>
        </a:hlink>
        <a:folHlink>
          <a:srgbClr val="3BA7E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D_BusPres_01_TP01136794  3">
        <a:dk1>
          <a:srgbClr val="0000C0"/>
        </a:dk1>
        <a:lt1>
          <a:srgbClr val="FFFFFF"/>
        </a:lt1>
        <a:dk2>
          <a:srgbClr val="0066CC"/>
        </a:dk2>
        <a:lt2>
          <a:srgbClr val="9ADCF6"/>
        </a:lt2>
        <a:accent1>
          <a:srgbClr val="BE9932"/>
        </a:accent1>
        <a:accent2>
          <a:srgbClr val="2A99EC"/>
        </a:accent2>
        <a:accent3>
          <a:srgbClr val="AAB8E2"/>
        </a:accent3>
        <a:accent4>
          <a:srgbClr val="DADADA"/>
        </a:accent4>
        <a:accent5>
          <a:srgbClr val="DBCAAD"/>
        </a:accent5>
        <a:accent6>
          <a:srgbClr val="258AD6"/>
        </a:accent6>
        <a:hlink>
          <a:srgbClr val="70B040"/>
        </a:hlink>
        <a:folHlink>
          <a:srgbClr val="6B8ED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77F311F8F34E49B5A9741EA034A8D9" ma:contentTypeVersion="0" ma:contentTypeDescription="Create a new document." ma:contentTypeScope="" ma:versionID="7a3d939aa202876609e7081eb4607703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E986D085-EF0B-4B15-9A5D-1D8A0FFD629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F877AC5-0D34-4EE0-8A59-48B5C53F81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C6956950-32BD-4907-AD93-7572B33A2666}">
  <ds:schemaRefs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Earth Theme slides</Template>
  <TotalTime>672</TotalTime>
  <Words>1046</Words>
  <Application>Microsoft Office PowerPoint</Application>
  <PresentationFormat>On-screen Show (4:3)</PresentationFormat>
  <Paragraphs>158</Paragraphs>
  <Slides>21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GD_BusPres_01_TP01136794 </vt:lpstr>
      <vt:lpstr>PowerPoint Presentation</vt:lpstr>
      <vt:lpstr>PowerPoint Presentation</vt:lpstr>
      <vt:lpstr>Upcoming Steps in Adoption Cycle</vt:lpstr>
      <vt:lpstr>Year 1 Task: Best Practice and Data Review</vt:lpstr>
      <vt:lpstr>Task Progress</vt:lpstr>
      <vt:lpstr>Relating Research to ISD 15 Instructional Practice</vt:lpstr>
      <vt:lpstr>ISD 15…</vt:lpstr>
      <vt:lpstr>Relating Research to ISD 15 Instructional Practice</vt:lpstr>
      <vt:lpstr>Relating Research to ISD 15 Instructional Practice</vt:lpstr>
      <vt:lpstr>ISD 15…</vt:lpstr>
      <vt:lpstr>Relating Research to ISD 15 Instructional Practice</vt:lpstr>
      <vt:lpstr>Relating Research to ISD 15 Instructional Practice</vt:lpstr>
      <vt:lpstr>ISD 15…</vt:lpstr>
      <vt:lpstr>Relating Research to ISD 15 Instructional Practice</vt:lpstr>
      <vt:lpstr>PowerPoint Presentation</vt:lpstr>
      <vt:lpstr>Relating Research to ISD 15 Instructional Practice</vt:lpstr>
      <vt:lpstr>ISD 15…</vt:lpstr>
      <vt:lpstr>In Conclusion…</vt:lpstr>
      <vt:lpstr>In Conclusion…</vt:lpstr>
      <vt:lpstr>In Conclusion…</vt:lpstr>
      <vt:lpstr>In Conclusion…</vt:lpstr>
    </vt:vector>
  </TitlesOfParts>
  <Company>ISD 15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2009-2010 Social Studies LAC task:</dc:title>
  <dc:creator>lineri</dc:creator>
  <cp:lastModifiedBy>owner</cp:lastModifiedBy>
  <cp:revision>69</cp:revision>
  <dcterms:created xsi:type="dcterms:W3CDTF">2010-03-15T05:27:15Z</dcterms:created>
  <dcterms:modified xsi:type="dcterms:W3CDTF">2011-12-01T01:54:15Z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0x0101008477F311F8F34E49B5A9741EA034A8D9</vt:lpwstr>
  </property>
</Properties>
</file>